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11"/>
  </p:notesMasterIdLst>
  <p:handoutMasterIdLst>
    <p:handoutMasterId r:id="rId12"/>
  </p:handoutMasterIdLst>
  <p:sldIdLst>
    <p:sldId id="261" r:id="rId2"/>
    <p:sldId id="276" r:id="rId3"/>
    <p:sldId id="277" r:id="rId4"/>
    <p:sldId id="279" r:id="rId5"/>
    <p:sldId id="278" r:id="rId6"/>
    <p:sldId id="281" r:id="rId7"/>
    <p:sldId id="283" r:id="rId8"/>
    <p:sldId id="280" r:id="rId9"/>
    <p:sldId id="27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18" autoAdjust="0"/>
    <p:restoredTop sz="95588" autoAdjust="0"/>
  </p:normalViewPr>
  <p:slideViewPr>
    <p:cSldViewPr snapToGrid="0" showGuides="1">
      <p:cViewPr>
        <p:scale>
          <a:sx n="103" d="100"/>
          <a:sy n="103" d="100"/>
        </p:scale>
        <p:origin x="144" y="512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23/11/2020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23/11/2020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23.11.2020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Input/output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2020/11/22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B9180-8FF6-0141-904C-B44C18395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9A745-1ABC-7B47-B1D8-6A00C02C7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F3F85B-AC7C-E44A-8566-1F08DEF794FF}"/>
              </a:ext>
            </a:extLst>
          </p:cNvPr>
          <p:cNvSpPr txBox="1">
            <a:spLocks/>
          </p:cNvSpPr>
          <p:nvPr/>
        </p:nvSpPr>
        <p:spPr>
          <a:xfrm>
            <a:off x="838200" y="488695"/>
            <a:ext cx="10515600" cy="57271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Input </a:t>
            </a:r>
            <a:r>
              <a:rPr lang="en-GB" dirty="0" err="1"/>
              <a:t>og</a:t>
            </a:r>
            <a:r>
              <a:rPr lang="en-GB" dirty="0"/>
              <a:t> Output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4FD373-DF97-4549-8E13-3BADD7154319}"/>
              </a:ext>
            </a:extLst>
          </p:cNvPr>
          <p:cNvSpPr txBox="1"/>
          <p:nvPr/>
        </p:nvSpPr>
        <p:spPr>
          <a:xfrm>
            <a:off x="3111843" y="2120949"/>
            <a:ext cx="572086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 err="1"/>
              <a:t>Konsol</a:t>
            </a:r>
            <a:r>
              <a:rPr lang="en-GB" b="1" dirty="0"/>
              <a:t> input </a:t>
            </a:r>
            <a:r>
              <a:rPr lang="en-GB" b="1" dirty="0" err="1"/>
              <a:t>og</a:t>
            </a:r>
            <a:r>
              <a:rPr lang="en-GB" b="1" dirty="0"/>
              <a:t> output: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Udskrivning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text.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Input </a:t>
            </a:r>
            <a:r>
              <a:rPr lang="en-GB" dirty="0" err="1"/>
              <a:t>fra</a:t>
            </a:r>
            <a:r>
              <a:rPr lang="en-GB" dirty="0"/>
              <a:t> </a:t>
            </a:r>
            <a:r>
              <a:rPr lang="en-GB" dirty="0" err="1"/>
              <a:t>konsollen</a:t>
            </a:r>
            <a:r>
              <a:rPr lang="en-GB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 err="1"/>
              <a:t>Skrivning</a:t>
            </a:r>
            <a:r>
              <a:rPr lang="en-GB" b="1" dirty="0"/>
              <a:t> </a:t>
            </a:r>
            <a:r>
              <a:rPr lang="en-GB" b="1" dirty="0" err="1"/>
              <a:t>og</a:t>
            </a:r>
            <a:r>
              <a:rPr lang="en-GB" b="1" dirty="0"/>
              <a:t> </a:t>
            </a:r>
            <a:r>
              <a:rPr lang="en-GB" b="1" dirty="0" err="1"/>
              <a:t>læsning</a:t>
            </a:r>
            <a:r>
              <a:rPr lang="en-GB" b="1" dirty="0"/>
              <a:t> </a:t>
            </a:r>
            <a:r>
              <a:rPr lang="en-GB" b="1" dirty="0" err="1"/>
              <a:t>af</a:t>
            </a:r>
            <a:r>
              <a:rPr lang="en-GB" b="1" dirty="0"/>
              <a:t> filer. 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Åbning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lukning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filer.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Læsning</a:t>
            </a:r>
            <a:r>
              <a:rPr lang="en-GB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Skrivning</a:t>
            </a:r>
            <a:r>
              <a:rPr lang="en-GB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 err="1"/>
              <a:t>Læsning</a:t>
            </a:r>
            <a:r>
              <a:rPr lang="en-GB" b="1" dirty="0"/>
              <a:t> </a:t>
            </a:r>
            <a:r>
              <a:rPr lang="en-GB" b="1" dirty="0" err="1"/>
              <a:t>fra</a:t>
            </a:r>
            <a:r>
              <a:rPr lang="en-GB" b="1" dirty="0"/>
              <a:t> </a:t>
            </a:r>
            <a:r>
              <a:rPr lang="en-GB" b="1" dirty="0" err="1"/>
              <a:t>internettet</a:t>
            </a:r>
            <a:r>
              <a:rPr lang="en-GB" b="1" dirty="0"/>
              <a:t>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HTTP requests. </a:t>
            </a:r>
            <a:r>
              <a:rPr lang="en-GB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96347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1B90D-E0EF-C448-AD6A-01FD7A218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 err="1"/>
              <a:t>Konsollen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0D7C5-231A-1243-82FE-9EACCE57A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8964" y="1157146"/>
            <a:ext cx="10630728" cy="600406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 err="1"/>
              <a:t>Når</a:t>
            </a:r>
            <a:r>
              <a:rPr lang="en-GB" sz="2000" dirty="0"/>
              <a:t> </a:t>
            </a:r>
            <a:r>
              <a:rPr lang="en-GB" sz="2000" dirty="0" err="1"/>
              <a:t>en</a:t>
            </a:r>
            <a:r>
              <a:rPr lang="en-GB" sz="2000" dirty="0"/>
              <a:t> process </a:t>
            </a:r>
            <a:r>
              <a:rPr lang="en-GB" sz="2000" dirty="0" err="1"/>
              <a:t>startes</a:t>
            </a:r>
            <a:r>
              <a:rPr lang="en-GB" sz="2000" dirty="0"/>
              <a:t> </a:t>
            </a:r>
            <a:r>
              <a:rPr lang="en-GB" sz="2000" dirty="0" err="1"/>
              <a:t>i</a:t>
            </a:r>
            <a:r>
              <a:rPr lang="en-GB" sz="2000" dirty="0"/>
              <a:t> </a:t>
            </a:r>
            <a:r>
              <a:rPr lang="en-GB" sz="2000" dirty="0" err="1"/>
              <a:t>konsollen</a:t>
            </a:r>
            <a:r>
              <a:rPr lang="en-GB" sz="2000" dirty="0"/>
              <a:t>, </a:t>
            </a:r>
            <a:r>
              <a:rPr lang="en-GB" sz="2000" dirty="0" err="1"/>
              <a:t>etableres</a:t>
            </a:r>
            <a:r>
              <a:rPr lang="en-GB" sz="2000" dirty="0"/>
              <a:t> (</a:t>
            </a:r>
            <a:r>
              <a:rPr lang="en-GB" sz="2000" dirty="0" err="1"/>
              <a:t>åbnes</a:t>
            </a:r>
            <a:r>
              <a:rPr lang="en-GB" sz="2000" dirty="0"/>
              <a:t>) </a:t>
            </a:r>
            <a:r>
              <a:rPr lang="en-GB" sz="2000" dirty="0" err="1"/>
              <a:t>tre</a:t>
            </a:r>
            <a:r>
              <a:rPr lang="en-GB" sz="2000" dirty="0"/>
              <a:t> strømme som konteksten kan benytte til at kommunikere med processen (programmet): </a:t>
            </a:r>
          </a:p>
          <a:p>
            <a:endParaRPr lang="en-GB" sz="2000" b="1" dirty="0"/>
          </a:p>
          <a:p>
            <a:endParaRPr lang="en-GB" sz="2000" b="1" dirty="0"/>
          </a:p>
          <a:p>
            <a:endParaRPr lang="en-GB" sz="2000" b="1" dirty="0"/>
          </a:p>
          <a:p>
            <a:endParaRPr lang="en-GB" sz="2000" b="1" dirty="0"/>
          </a:p>
          <a:p>
            <a:pPr marL="0" indent="0">
              <a:buNone/>
            </a:pPr>
            <a:r>
              <a:rPr lang="en-GB" sz="2000" dirty="0"/>
              <a:t>Vi har tidligere set hvordan printf (og venner) kan benyttes til at </a:t>
            </a:r>
            <a:r>
              <a:rPr lang="en-GB" sz="2000" dirty="0" err="1"/>
              <a:t>udskrive</a:t>
            </a:r>
            <a:r>
              <a:rPr lang="en-GB" sz="2000" dirty="0"/>
              <a:t> </a:t>
            </a:r>
            <a:r>
              <a:rPr lang="en-GB" sz="2000" dirty="0" err="1"/>
              <a:t>på</a:t>
            </a:r>
            <a:r>
              <a:rPr lang="en-GB" sz="2000" dirty="0"/>
              <a:t> stdout. </a:t>
            </a:r>
          </a:p>
          <a:p>
            <a:pPr marL="0" indent="0">
              <a:buNone/>
            </a:pPr>
            <a:r>
              <a:rPr lang="en-GB" sz="2000" b="1" dirty="0"/>
              <a:t>Funktioner i </a:t>
            </a:r>
            <a:r>
              <a:rPr lang="en-GB" sz="2000" b="1" dirty="0" err="1"/>
              <a:t>System.Console</a:t>
            </a:r>
            <a:r>
              <a:rPr lang="en-GB" sz="2000" b="1" dirty="0"/>
              <a:t> </a:t>
            </a:r>
          </a:p>
          <a:p>
            <a:r>
              <a:rPr lang="en-GB" sz="2000" dirty="0" err="1"/>
              <a:t>Udskrivning</a:t>
            </a:r>
            <a:r>
              <a:rPr lang="en-GB" sz="2000" dirty="0"/>
              <a:t> </a:t>
            </a:r>
            <a:r>
              <a:rPr lang="en-GB" sz="2000" dirty="0" err="1"/>
              <a:t>på</a:t>
            </a:r>
            <a:r>
              <a:rPr lang="en-GB" sz="2000" dirty="0"/>
              <a:t> stdout: </a:t>
            </a:r>
            <a:br>
              <a:rPr lang="en-GB" sz="2000" dirty="0"/>
            </a:br>
            <a:r>
              <a:rPr lang="en-GB" sz="2000" dirty="0"/>
              <a:t>  </a:t>
            </a:r>
            <a:r>
              <a:rPr lang="en-GB" sz="1800" b="1" dirty="0" err="1">
                <a:latin typeface="Lucida Sans Typewriter" panose="020B0509030504030204" pitchFamily="49" charset="77"/>
              </a:rPr>
              <a:t>val</a:t>
            </a:r>
            <a:r>
              <a:rPr lang="en-GB" sz="1800" b="1" dirty="0">
                <a:latin typeface="Lucida Sans Typewriter" panose="020B0509030504030204" pitchFamily="49" charset="77"/>
              </a:rPr>
              <a:t> </a:t>
            </a:r>
            <a:r>
              <a:rPr lang="en-GB" sz="1800" dirty="0">
                <a:latin typeface="Lucida Sans Typewriter" panose="020B0509030504030204" pitchFamily="49" charset="77"/>
              </a:rPr>
              <a:t>Write : string -&gt; unit // Write to the console </a:t>
            </a:r>
            <a:br>
              <a:rPr lang="en-GB" sz="1800" dirty="0">
                <a:latin typeface="Lucida Sans Typewriter" panose="020B0509030504030204" pitchFamily="49" charset="77"/>
              </a:rPr>
            </a:br>
            <a:r>
              <a:rPr lang="en-GB" sz="1800" dirty="0">
                <a:latin typeface="Lucida Sans Typewriter" panose="020B0509030504030204" pitchFamily="49" charset="77"/>
              </a:rPr>
              <a:t> </a:t>
            </a:r>
            <a:r>
              <a:rPr lang="en-GB" sz="1800" b="1" dirty="0" err="1">
                <a:latin typeface="Lucida Sans Typewriter" panose="020B0509030504030204" pitchFamily="49" charset="77"/>
              </a:rPr>
              <a:t>val</a:t>
            </a:r>
            <a:r>
              <a:rPr lang="en-GB" sz="1800" b="1" dirty="0">
                <a:latin typeface="Lucida Sans Typewriter" panose="020B0509030504030204" pitchFamily="49" charset="77"/>
              </a:rPr>
              <a:t> </a:t>
            </a:r>
            <a:r>
              <a:rPr lang="en-GB" sz="1800" dirty="0">
                <a:latin typeface="Lucida Sans Typewriter" panose="020B0509030504030204" pitchFamily="49" charset="77"/>
              </a:rPr>
              <a:t>WriteLine : string -&gt; unit // Write a line</a:t>
            </a:r>
            <a:r>
              <a:rPr lang="en-GB" sz="1800" dirty="0"/>
              <a:t> </a:t>
            </a:r>
            <a:endParaRPr lang="en-GB" sz="1800" dirty="0">
              <a:latin typeface="Lucida Sans Typewriter" panose="020B0509030504030204" pitchFamily="49" charset="77"/>
            </a:endParaRPr>
          </a:p>
          <a:p>
            <a:r>
              <a:rPr lang="en-GB" sz="2000" dirty="0"/>
              <a:t>Indlæsning fra stdin:</a:t>
            </a:r>
            <a:br>
              <a:rPr lang="en-GB" sz="2000" dirty="0"/>
            </a:br>
            <a:r>
              <a:rPr lang="en-GB" sz="2000" dirty="0"/>
              <a:t>  </a:t>
            </a:r>
            <a:r>
              <a:rPr lang="en-GB" sz="1800" b="1" dirty="0" err="1">
                <a:latin typeface="Lucida Sans Typewriter" panose="020B0509030504030204" pitchFamily="49" charset="77"/>
              </a:rPr>
              <a:t>val</a:t>
            </a:r>
            <a:r>
              <a:rPr lang="en-GB" sz="1800" b="1" dirty="0">
                <a:latin typeface="Lucida Sans Typewriter" panose="020B0509030504030204" pitchFamily="49" charset="77"/>
              </a:rPr>
              <a:t> </a:t>
            </a:r>
            <a:r>
              <a:rPr lang="en-GB" sz="1800" dirty="0">
                <a:latin typeface="Lucida Sans Typewriter" panose="020B0509030504030204" pitchFamily="49" charset="77"/>
              </a:rPr>
              <a:t>Read : unit -&gt; int // Read ascii character </a:t>
            </a:r>
            <a:br>
              <a:rPr lang="en-GB" sz="1800" dirty="0">
                <a:latin typeface="Lucida Sans Typewriter" panose="020B0509030504030204" pitchFamily="49" charset="77"/>
              </a:rPr>
            </a:br>
            <a:r>
              <a:rPr lang="en-GB" sz="1800" dirty="0">
                <a:latin typeface="Lucida Sans Typewriter" panose="020B0509030504030204" pitchFamily="49" charset="77"/>
              </a:rPr>
              <a:t> </a:t>
            </a:r>
            <a:r>
              <a:rPr lang="en-GB" sz="1800" b="1" dirty="0" err="1">
                <a:latin typeface="Lucida Sans Typewriter" panose="020B0509030504030204" pitchFamily="49" charset="77"/>
              </a:rPr>
              <a:t>val</a:t>
            </a:r>
            <a:r>
              <a:rPr lang="en-GB" sz="1800" b="1" dirty="0">
                <a:latin typeface="Lucida Sans Typewriter" panose="020B0509030504030204" pitchFamily="49" charset="77"/>
              </a:rPr>
              <a:t> </a:t>
            </a:r>
            <a:r>
              <a:rPr lang="en-GB" sz="1800" dirty="0" err="1">
                <a:latin typeface="Lucida Sans Typewriter" panose="020B0509030504030204" pitchFamily="49" charset="77"/>
              </a:rPr>
              <a:t>ReadLine</a:t>
            </a:r>
            <a:r>
              <a:rPr lang="en-GB" sz="1800" dirty="0">
                <a:latin typeface="Lucida Sans Typewriter" panose="020B0509030504030204" pitchFamily="49" charset="77"/>
              </a:rPr>
              <a:t> : unit -&gt; string // Read a line </a:t>
            </a:r>
          </a:p>
          <a:p>
            <a:pPr marL="0" indent="0">
              <a:buNone/>
            </a:pPr>
            <a:r>
              <a:rPr lang="en-GB" sz="2000" b="1" dirty="0" err="1"/>
              <a:t>Bemærk</a:t>
            </a:r>
            <a:r>
              <a:rPr lang="en-GB" sz="2000" b="1" dirty="0"/>
              <a:t>: </a:t>
            </a:r>
            <a:r>
              <a:rPr lang="en-GB" sz="2000" dirty="0"/>
              <a:t>Funktionerne Read og ReadLine “blokerer” indtil data er tilgængelig. </a:t>
            </a:r>
            <a:endParaRPr lang="en-GB" sz="2000" dirty="0">
              <a:effectLst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B1D1E2-B003-804B-8381-54E8BA983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62F5A-FE1D-EC44-9319-6472440BF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37A05A2D-860A-7D40-84C4-B664D0CD54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6541449"/>
              </p:ext>
            </p:extLst>
          </p:nvPr>
        </p:nvGraphicFramePr>
        <p:xfrm>
          <a:off x="1735117" y="1920487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62374718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5254981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870961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Navn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Navn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på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strøm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Bibliotek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0485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1" dirty="0"/>
                        <a:t>Standard output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err="1"/>
                        <a:t>stdout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err="1"/>
                        <a:t>System.Console</a:t>
                      </a:r>
                      <a:r>
                        <a:rPr lang="en-GB" sz="1800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017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1" dirty="0"/>
                        <a:t>Standard input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stdin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 err="1"/>
                        <a:t>System.Console</a:t>
                      </a:r>
                      <a:r>
                        <a:rPr lang="en-GB" sz="1800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30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1" dirty="0"/>
                        <a:t>Standard error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stderr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 err="1"/>
                        <a:t>System.Console.Error</a:t>
                      </a:r>
                      <a:r>
                        <a:rPr lang="en-GB" sz="18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032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5337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7F55E-19A1-904F-8809-041A5B267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Eksempel: </a:t>
            </a:r>
            <a:r>
              <a:rPr lang="en-GB" dirty="0" err="1"/>
              <a:t>Temperatur</a:t>
            </a:r>
            <a:r>
              <a:rPr lang="en-GB" dirty="0"/>
              <a:t> </a:t>
            </a:r>
            <a:r>
              <a:rPr lang="en-GB" dirty="0" err="1"/>
              <a:t>omregner</a:t>
            </a:r>
            <a:r>
              <a:rPr lang="en-GB" dirty="0"/>
              <a:t> (</a:t>
            </a:r>
            <a:r>
              <a:rPr lang="en-GB" dirty="0" err="1"/>
              <a:t>temp.fsx</a:t>
            </a:r>
            <a:r>
              <a:rPr lang="en-GB" dirty="0"/>
              <a:t>)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E500D-F01B-984C-B10D-3120FA5EE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4171A-B768-5F45-A54D-55A98121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C804DC-08D8-0F44-B8A8-1E1DB7EB274D}"/>
              </a:ext>
            </a:extLst>
          </p:cNvPr>
          <p:cNvSpPr txBox="1"/>
          <p:nvPr/>
        </p:nvSpPr>
        <p:spPr>
          <a:xfrm>
            <a:off x="831273" y="1389413"/>
            <a:ext cx="107701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Lucida Sans Typewriter" panose="020B0509030504030204" pitchFamily="49" charset="77"/>
              </a:rPr>
              <a:t>open System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let </a:t>
            </a:r>
            <a:r>
              <a:rPr lang="en-GB" dirty="0" err="1">
                <a:latin typeface="Lucida Sans Typewriter" panose="020B0509030504030204" pitchFamily="49" charset="77"/>
              </a:rPr>
              <a:t>fahrenheit</a:t>
            </a:r>
            <a:r>
              <a:rPr lang="en-GB" dirty="0">
                <a:latin typeface="Lucida Sans Typewriter" panose="020B0509030504030204" pitchFamily="49" charset="77"/>
              </a:rPr>
              <a:t> (</a:t>
            </a:r>
            <a:r>
              <a:rPr lang="en-GB" dirty="0" err="1">
                <a:latin typeface="Lucida Sans Typewriter" panose="020B0509030504030204" pitchFamily="49" charset="77"/>
              </a:rPr>
              <a:t>c:float</a:t>
            </a:r>
            <a:r>
              <a:rPr lang="en-GB" dirty="0">
                <a:latin typeface="Lucida Sans Typewriter" panose="020B0509030504030204" pitchFamily="49" charset="77"/>
              </a:rPr>
              <a:t>) : unit = 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if c &lt; -273.15 then </a:t>
            </a:r>
            <a:r>
              <a:rPr lang="en-GB" dirty="0" err="1">
                <a:latin typeface="Lucida Sans Typewriter" panose="020B0509030504030204" pitchFamily="49" charset="77"/>
              </a:rPr>
              <a:t>failwith</a:t>
            </a:r>
            <a:r>
              <a:rPr lang="en-GB" dirty="0">
                <a:latin typeface="Lucida Sans Typewriter" panose="020B0509030504030204" pitchFamily="49" charset="77"/>
              </a:rPr>
              <a:t> "input too small" 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else </a:t>
            </a:r>
            <a:r>
              <a:rPr lang="en-GB" dirty="0" err="1">
                <a:highlight>
                  <a:srgbClr val="00FFFF"/>
                </a:highlight>
                <a:latin typeface="Lucida Sans Typewriter" panose="020B0509030504030204" pitchFamily="49" charset="77"/>
              </a:rPr>
              <a:t>printfn</a:t>
            </a:r>
            <a:r>
              <a:rPr lang="en-GB" dirty="0">
                <a:latin typeface="Lucida Sans Typewriter" panose="020B0509030504030204" pitchFamily="49" charset="77"/>
              </a:rPr>
              <a:t> "Fahrenheit: %f" (9.0/5.0*c + 32.0) </a:t>
            </a:r>
          </a:p>
          <a:p>
            <a:endParaRPr lang="en-GB" dirty="0">
              <a:latin typeface="Lucida Sans Typewriter" panose="020B0509030504030204" pitchFamily="49" charset="77"/>
            </a:endParaRPr>
          </a:p>
          <a:p>
            <a:r>
              <a:rPr lang="en-GB" dirty="0" err="1">
                <a:highlight>
                  <a:srgbClr val="00FFFF"/>
                </a:highlight>
                <a:latin typeface="Lucida Sans Typewriter" panose="020B0509030504030204" pitchFamily="49" charset="77"/>
              </a:rPr>
              <a:t>Console.Writ</a:t>
            </a:r>
            <a:r>
              <a:rPr lang="en-GB" dirty="0" err="1">
                <a:latin typeface="Lucida Sans Typewriter" panose="020B0509030504030204" pitchFamily="49" charset="77"/>
              </a:rPr>
              <a:t>e</a:t>
            </a:r>
            <a:r>
              <a:rPr lang="en-GB" dirty="0">
                <a:latin typeface="Lucida Sans Typewriter" panose="020B0509030504030204" pitchFamily="49" charset="77"/>
              </a:rPr>
              <a:t> "Temperature in degrees </a:t>
            </a:r>
            <a:r>
              <a:rPr lang="en-GB" dirty="0" err="1">
                <a:latin typeface="Lucida Sans Typewriter" panose="020B0509030504030204" pitchFamily="49" charset="77"/>
              </a:rPr>
              <a:t>Celcius</a:t>
            </a:r>
            <a:r>
              <a:rPr lang="en-GB" dirty="0">
                <a:latin typeface="Lucida Sans Typewriter" panose="020B0509030504030204" pitchFamily="49" charset="77"/>
              </a:rPr>
              <a:t>: " 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let s = </a:t>
            </a:r>
            <a:r>
              <a:rPr lang="en-GB" dirty="0" err="1">
                <a:highlight>
                  <a:srgbClr val="00FFFF"/>
                </a:highlight>
                <a:latin typeface="Lucida Sans Typewriter" panose="020B0509030504030204" pitchFamily="49" charset="77"/>
              </a:rPr>
              <a:t>Console.ReadLine</a:t>
            </a:r>
            <a:r>
              <a:rPr lang="en-GB" dirty="0">
                <a:latin typeface="Lucida Sans Typewriter" panose="020B0509030504030204" pitchFamily="49" charset="77"/>
              </a:rPr>
              <a:t>()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try </a:t>
            </a:r>
            <a:r>
              <a:rPr lang="en-GB" dirty="0" err="1">
                <a:latin typeface="Lucida Sans Typewriter" panose="020B0509030504030204" pitchFamily="49" charset="77"/>
              </a:rPr>
              <a:t>fahrenheit</a:t>
            </a:r>
            <a:r>
              <a:rPr lang="en-GB" dirty="0">
                <a:latin typeface="Lucida Sans Typewriter" panose="020B0509030504030204" pitchFamily="49" charset="77"/>
              </a:rPr>
              <a:t>(float(s)) with 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| Failure s -&gt; </a:t>
            </a:r>
            <a:r>
              <a:rPr lang="en-GB" dirty="0" err="1">
                <a:highlight>
                  <a:srgbClr val="00FFFF"/>
                </a:highlight>
                <a:latin typeface="Lucida Sans Typewriter" panose="020B0509030504030204" pitchFamily="49" charset="77"/>
              </a:rPr>
              <a:t>Console.Error.WriteLine</a:t>
            </a:r>
            <a:r>
              <a:rPr lang="en-GB" dirty="0">
                <a:highlight>
                  <a:srgbClr val="00FFFF"/>
                </a:highlight>
                <a:latin typeface="Lucida Sans Typewriter" panose="020B0509030504030204" pitchFamily="49" charset="77"/>
              </a:rPr>
              <a:t> </a:t>
            </a:r>
            <a:r>
              <a:rPr lang="en-GB" dirty="0">
                <a:latin typeface="Lucida Sans Typewriter" panose="020B0509030504030204" pitchFamily="49" charset="77"/>
              </a:rPr>
              <a:t>s 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| _ -&gt; </a:t>
            </a:r>
            <a:r>
              <a:rPr lang="en-GB" dirty="0" err="1">
                <a:highlight>
                  <a:srgbClr val="00FFFF"/>
                </a:highlight>
                <a:latin typeface="Lucida Sans Typewriter" panose="020B0509030504030204" pitchFamily="49" charset="77"/>
              </a:rPr>
              <a:t>Console.Error.WriteLine</a:t>
            </a:r>
            <a:r>
              <a:rPr lang="en-GB" dirty="0">
                <a:highlight>
                  <a:srgbClr val="00FFFF"/>
                </a:highlight>
                <a:latin typeface="Lucida Sans Typewriter" panose="020B0509030504030204" pitchFamily="49" charset="77"/>
              </a:rPr>
              <a:t> </a:t>
            </a:r>
            <a:r>
              <a:rPr lang="en-GB" dirty="0">
                <a:latin typeface="Lucida Sans Typewriter" panose="020B0509030504030204" pitchFamily="49" charset="77"/>
              </a:rPr>
              <a:t>"Expecting number" </a:t>
            </a:r>
          </a:p>
        </p:txBody>
      </p:sp>
    </p:spTree>
    <p:extLst>
      <p:ext uri="{BB962C8B-B14F-4D97-AF65-F5344CB8AC3E}">
        <p14:creationId xmlns:p14="http://schemas.microsoft.com/office/powerpoint/2010/main" val="2032903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A3517-BC27-5D40-A80C-42849E255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49" y="620642"/>
            <a:ext cx="11593974" cy="865186"/>
          </a:xfrm>
        </p:spPr>
        <p:txBody>
          <a:bodyPr/>
          <a:lstStyle/>
          <a:p>
            <a:r>
              <a:rPr lang="en-GB" dirty="0" err="1"/>
              <a:t>Kommandolinieargumenter</a:t>
            </a:r>
            <a:r>
              <a:rPr lang="en-GB" dirty="0"/>
              <a:t> </a:t>
            </a:r>
            <a:endParaRPr lang="en-GB" dirty="0">
              <a:effectLst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D4008F-A17B-1047-BDAD-59C4B851E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27409-943D-7D43-B975-7ADBDE1FF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AA0076-9193-594A-950C-E612BA0890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3849" y="1123636"/>
            <a:ext cx="10555123" cy="1548312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/>
              <a:t>Kommandolinieargumenter kan læses ved at etablere en hovedfunktion af </a:t>
            </a:r>
            <a:r>
              <a:rPr lang="en-GB" sz="2000" dirty="0" err="1"/>
              <a:t>typen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    </a:t>
            </a:r>
            <a:r>
              <a:rPr lang="en-GB" sz="1800" dirty="0">
                <a:latin typeface="Lucida Sans Typewriter" panose="020B0509030504030204" pitchFamily="49" charset="77"/>
              </a:rPr>
              <a:t>string array -&gt; int</a:t>
            </a:r>
            <a:br>
              <a:rPr lang="en-GB" sz="1800" dirty="0">
                <a:latin typeface="Lucida Sans Typewriter" panose="020B0509030504030204" pitchFamily="49" charset="77"/>
              </a:rPr>
            </a:br>
            <a:r>
              <a:rPr lang="en-GB" sz="2000" dirty="0" err="1"/>
              <a:t>og</a:t>
            </a:r>
            <a:r>
              <a:rPr lang="en-GB" sz="2000" dirty="0"/>
              <a:t> </a:t>
            </a:r>
            <a:r>
              <a:rPr lang="en-GB" sz="2000" dirty="0" err="1"/>
              <a:t>tilføje</a:t>
            </a:r>
            <a:r>
              <a:rPr lang="en-GB" sz="2000" dirty="0"/>
              <a:t> </a:t>
            </a:r>
            <a:r>
              <a:rPr lang="en-GB" sz="2000" dirty="0" err="1"/>
              <a:t>en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    </a:t>
            </a:r>
            <a:r>
              <a:rPr lang="en-GB" sz="1800" dirty="0" err="1">
                <a:latin typeface="Lucida Sans Typewriter" panose="020B0509030504030204" pitchFamily="49" charset="77"/>
              </a:rPr>
              <a:t>EntryPoint</a:t>
            </a:r>
            <a:br>
              <a:rPr lang="en-GB" sz="1800" dirty="0">
                <a:latin typeface="Lucida Sans Typewriter" panose="020B0509030504030204" pitchFamily="49" charset="77"/>
              </a:rPr>
            </a:br>
            <a:r>
              <a:rPr lang="en-GB" sz="2000" dirty="0"/>
              <a:t>attribute </a:t>
            </a:r>
            <a:r>
              <a:rPr lang="en-GB" sz="2000" dirty="0" err="1"/>
              <a:t>til</a:t>
            </a:r>
            <a:r>
              <a:rPr lang="en-GB" sz="2000" dirty="0"/>
              <a:t> </a:t>
            </a:r>
            <a:r>
              <a:rPr lang="en-GB" sz="2000" dirty="0" err="1"/>
              <a:t>funktionen</a:t>
            </a:r>
            <a:r>
              <a:rPr lang="en-GB" sz="2000" dirty="0"/>
              <a:t>: </a:t>
            </a:r>
          </a:p>
          <a:p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B2B661-5C67-864B-A746-3B530F6561E8}"/>
              </a:ext>
            </a:extLst>
          </p:cNvPr>
          <p:cNvSpPr txBox="1"/>
          <p:nvPr/>
        </p:nvSpPr>
        <p:spPr>
          <a:xfrm>
            <a:off x="1484415" y="2828835"/>
            <a:ext cx="53447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00FFFF"/>
                </a:highlight>
                <a:latin typeface="Lucida Sans Typewriter" panose="020B0509030504030204" pitchFamily="49" charset="77"/>
              </a:rPr>
              <a:t>[&lt;</a:t>
            </a:r>
            <a:r>
              <a:rPr lang="en-US" dirty="0" err="1">
                <a:highlight>
                  <a:srgbClr val="00FFFF"/>
                </a:highlight>
                <a:latin typeface="Lucida Sans Typewriter" panose="020B0509030504030204" pitchFamily="49" charset="77"/>
              </a:rPr>
              <a:t>EntryPoint</a:t>
            </a:r>
            <a:r>
              <a:rPr lang="en-US" dirty="0">
                <a:highlight>
                  <a:srgbClr val="00FFFF"/>
                </a:highlight>
                <a:latin typeface="Lucida Sans Typewriter" panose="020B0509030504030204" pitchFamily="49" charset="77"/>
              </a:rPr>
              <a:t>&gt;]</a:t>
            </a:r>
          </a:p>
          <a:p>
            <a:r>
              <a:rPr lang="en-US" dirty="0">
                <a:latin typeface="Lucida Sans Typewriter" panose="020B0509030504030204" pitchFamily="49" charset="77"/>
              </a:rPr>
              <a:t>let main </a:t>
            </a:r>
            <a:r>
              <a:rPr lang="en-US" dirty="0">
                <a:highlight>
                  <a:srgbClr val="00FFFF"/>
                </a:highlight>
                <a:latin typeface="Lucida Sans Typewriter" panose="020B0509030504030204" pitchFamily="49" charset="77"/>
              </a:rPr>
              <a:t>(</a:t>
            </a:r>
            <a:r>
              <a:rPr lang="en-US" dirty="0" err="1">
                <a:highlight>
                  <a:srgbClr val="00FFFF"/>
                </a:highlight>
                <a:latin typeface="Lucida Sans Typewriter" panose="020B0509030504030204" pitchFamily="49" charset="77"/>
              </a:rPr>
              <a:t>args</a:t>
            </a:r>
            <a:r>
              <a:rPr lang="en-US" dirty="0">
                <a:highlight>
                  <a:srgbClr val="00FFFF"/>
                </a:highlight>
                <a:latin typeface="Lucida Sans Typewriter" panose="020B0509030504030204" pitchFamily="49" charset="77"/>
              </a:rPr>
              <a:t>: string array) : int </a:t>
            </a:r>
            <a:r>
              <a:rPr lang="en-US" dirty="0">
                <a:latin typeface="Lucida Sans Typewriter" panose="020B0509030504030204" pitchFamily="49" charset="77"/>
              </a:rPr>
              <a:t>=</a:t>
            </a:r>
          </a:p>
          <a:p>
            <a:r>
              <a:rPr lang="en-US" dirty="0">
                <a:latin typeface="Lucida Sans Typewriter" panose="020B0509030504030204" pitchFamily="49" charset="77"/>
              </a:rPr>
              <a:t>  for a in </a:t>
            </a:r>
            <a:r>
              <a:rPr lang="en-US" dirty="0" err="1">
                <a:latin typeface="Lucida Sans Typewriter" panose="020B0509030504030204" pitchFamily="49" charset="77"/>
              </a:rPr>
              <a:t>args</a:t>
            </a:r>
            <a:r>
              <a:rPr lang="en-US" dirty="0">
                <a:latin typeface="Lucida Sans Typewriter" panose="020B0509030504030204" pitchFamily="49" charset="77"/>
              </a:rPr>
              <a:t> do </a:t>
            </a:r>
            <a:r>
              <a:rPr lang="en-US" dirty="0" err="1">
                <a:latin typeface="Lucida Sans Typewriter" panose="020B0509030504030204" pitchFamily="49" charset="77"/>
              </a:rPr>
              <a:t>printfn</a:t>
            </a:r>
            <a:r>
              <a:rPr lang="en-US" dirty="0">
                <a:latin typeface="Lucida Sans Typewriter" panose="020B0509030504030204" pitchFamily="49" charset="77"/>
              </a:rPr>
              <a:t> "%s" a</a:t>
            </a:r>
          </a:p>
          <a:p>
            <a:r>
              <a:rPr lang="en-US" dirty="0">
                <a:latin typeface="Lucida Sans Typewriter" panose="020B0509030504030204" pitchFamily="49" charset="77"/>
              </a:rPr>
              <a:t>  0 // status code "ok"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084542-4904-C148-9040-8A24C3D9F075}"/>
              </a:ext>
            </a:extLst>
          </p:cNvPr>
          <p:cNvSpPr txBox="1"/>
          <p:nvPr/>
        </p:nvSpPr>
        <p:spPr>
          <a:xfrm>
            <a:off x="1484414" y="4323147"/>
            <a:ext cx="39501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Lucida Sans Typewriter" panose="020B0509030504030204" pitchFamily="49" charset="77"/>
              </a:rPr>
              <a:t>$ fsharpc --</a:t>
            </a:r>
            <a:r>
              <a:rPr lang="en-GB" dirty="0" err="1">
                <a:latin typeface="Lucida Sans Typewriter" panose="020B0509030504030204" pitchFamily="49" charset="77"/>
              </a:rPr>
              <a:t>nologo</a:t>
            </a:r>
            <a:r>
              <a:rPr lang="en-GB" dirty="0">
                <a:latin typeface="Lucida Sans Typewriter" panose="020B0509030504030204" pitchFamily="49" charset="77"/>
              </a:rPr>
              <a:t> </a:t>
            </a:r>
            <a:r>
              <a:rPr lang="en-GB" dirty="0" err="1">
                <a:latin typeface="Lucida Sans Typewriter" panose="020B0509030504030204" pitchFamily="49" charset="77"/>
              </a:rPr>
              <a:t>main.fsx</a:t>
            </a:r>
            <a:endParaRPr lang="en-GB" dirty="0">
              <a:latin typeface="Lucida Sans Typewriter" panose="020B0509030504030204" pitchFamily="49" charset="77"/>
            </a:endParaRPr>
          </a:p>
          <a:p>
            <a:r>
              <a:rPr lang="en-GB" dirty="0">
                <a:latin typeface="Lucida Sans Typewriter" panose="020B0509030504030204" pitchFamily="49" charset="77"/>
              </a:rPr>
              <a:t>$ mono </a:t>
            </a:r>
            <a:r>
              <a:rPr lang="en-GB" dirty="0" err="1">
                <a:latin typeface="Lucida Sans Typewriter" panose="020B0509030504030204" pitchFamily="49" charset="77"/>
              </a:rPr>
              <a:t>main.exe</a:t>
            </a:r>
            <a:r>
              <a:rPr lang="en-GB" dirty="0">
                <a:latin typeface="Lucida Sans Typewriter" panose="020B0509030504030204" pitchFamily="49" charset="77"/>
              </a:rPr>
              <a:t> hi there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hi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there</a:t>
            </a:r>
            <a:endParaRPr lang="en-GB" dirty="0">
              <a:effectLst/>
              <a:latin typeface="Lucida Sans Typewriter" panose="020B05090305040302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2760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7F55E-19A1-904F-8809-041A5B267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Læsning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filer </a:t>
            </a:r>
            <a:endParaRPr lang="en-GB" dirty="0">
              <a:effectLst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E500D-F01B-984C-B10D-3120FA5EE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4171A-B768-5F45-A54D-55A98121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6</a:t>
            </a:fld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F38BBEE-9EC3-B840-A39E-6D6F06CCB02D}"/>
              </a:ext>
            </a:extLst>
          </p:cNvPr>
          <p:cNvSpPr txBox="1">
            <a:spLocks/>
          </p:cNvSpPr>
          <p:nvPr/>
        </p:nvSpPr>
        <p:spPr>
          <a:xfrm>
            <a:off x="588964" y="1270532"/>
            <a:ext cx="4516533" cy="19335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 err="1"/>
              <a:t>Operationer</a:t>
            </a:r>
            <a:r>
              <a:rPr lang="en-GB" sz="2000" dirty="0"/>
              <a:t> til læsning af UTF-8 filer er tilgængelige i modulet System.IO.File: </a:t>
            </a:r>
            <a:endParaRPr lang="en-GB" sz="2000" dirty="0"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C804DC-08D8-0F44-B8A8-1E1DB7EB274D}"/>
              </a:ext>
            </a:extLst>
          </p:cNvPr>
          <p:cNvSpPr txBox="1"/>
          <p:nvPr/>
        </p:nvSpPr>
        <p:spPr>
          <a:xfrm>
            <a:off x="5459462" y="495092"/>
            <a:ext cx="89911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Lucida Sans Typewriter" panose="020B0509030504030204" pitchFamily="49" charset="77"/>
              </a:rPr>
              <a:t>type </a:t>
            </a:r>
            <a:r>
              <a:rPr lang="en-GB" dirty="0" err="1">
                <a:latin typeface="Lucida Sans Typewriter" panose="020B0509030504030204" pitchFamily="49" charset="77"/>
              </a:rPr>
              <a:t>StreamReader</a:t>
            </a:r>
            <a:r>
              <a:rPr lang="en-GB" dirty="0">
                <a:latin typeface="Lucida Sans Typewriter" panose="020B0509030504030204" pitchFamily="49" charset="77"/>
              </a:rPr>
              <a:t> = </a:t>
            </a:r>
            <a:r>
              <a:rPr lang="en-GB" dirty="0" err="1">
                <a:latin typeface="Lucida Sans Typewriter" panose="020B0509030504030204" pitchFamily="49" charset="77"/>
              </a:rPr>
              <a:t>System.IO.Stream</a:t>
            </a:r>
            <a:endParaRPr lang="en-GB" dirty="0">
              <a:latin typeface="Lucida Sans Typewriter" panose="020B0509030504030204" pitchFamily="49" charset="77"/>
            </a:endParaRPr>
          </a:p>
          <a:p>
            <a:r>
              <a:rPr lang="en-GB" dirty="0">
                <a:latin typeface="Lucida Sans Typewriter" panose="020B0509030504030204" pitchFamily="49" charset="77"/>
              </a:rPr>
              <a:t>  Reader </a:t>
            </a:r>
            <a:r>
              <a:rPr lang="en-GB" dirty="0" err="1">
                <a:latin typeface="Lucida Sans Typewriter" panose="020B0509030504030204" pitchFamily="49" charset="77"/>
              </a:rPr>
              <a:t>EndOfStream</a:t>
            </a:r>
            <a:r>
              <a:rPr lang="en-GB" dirty="0">
                <a:latin typeface="Lucida Sans Typewriter" panose="020B0509030504030204" pitchFamily="49" charset="77"/>
              </a:rPr>
              <a:t> : bool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Close : unit -&gt; unit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</a:t>
            </a:r>
            <a:r>
              <a:rPr lang="en-GB" dirty="0" err="1">
                <a:latin typeface="Lucida Sans Typewriter" panose="020B0509030504030204" pitchFamily="49" charset="77"/>
              </a:rPr>
              <a:t>ReadToEnd</a:t>
            </a:r>
            <a:r>
              <a:rPr lang="en-GB" dirty="0">
                <a:latin typeface="Lucida Sans Typewriter" panose="020B0509030504030204" pitchFamily="49" charset="77"/>
              </a:rPr>
              <a:t> : unit -&gt; string // incl. newlines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</a:t>
            </a:r>
            <a:r>
              <a:rPr lang="en-GB" dirty="0" err="1">
                <a:latin typeface="Lucida Sans Typewriter" panose="020B0509030504030204" pitchFamily="49" charset="77"/>
              </a:rPr>
              <a:t>ReadLine</a:t>
            </a:r>
            <a:r>
              <a:rPr lang="en-GB" dirty="0">
                <a:latin typeface="Lucida Sans Typewriter" panose="020B0509030504030204" pitchFamily="49" charset="77"/>
              </a:rPr>
              <a:t> : unit -&gt; string // excl. newlines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Read : unit -&gt; int</a:t>
            </a:r>
          </a:p>
          <a:p>
            <a:r>
              <a:rPr lang="en-GB" dirty="0" err="1">
                <a:latin typeface="Lucida Sans Typewriter" panose="020B0509030504030204" pitchFamily="49" charset="77"/>
              </a:rPr>
              <a:t>val</a:t>
            </a:r>
            <a:r>
              <a:rPr lang="en-GB" dirty="0">
                <a:latin typeface="Lucida Sans Typewriter" panose="020B0509030504030204" pitchFamily="49" charset="77"/>
              </a:rPr>
              <a:t> OpenText : string -&gt; </a:t>
            </a:r>
            <a:r>
              <a:rPr lang="en-GB" dirty="0" err="1">
                <a:latin typeface="Lucida Sans Typewriter" panose="020B0509030504030204" pitchFamily="49" charset="77"/>
              </a:rPr>
              <a:t>StreamReader</a:t>
            </a:r>
            <a:endParaRPr lang="en-GB" dirty="0">
              <a:latin typeface="Lucida Sans Typewriter" panose="020B0509030504030204" pitchFamily="49" charset="77"/>
            </a:endParaRP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5C8FE418-07AE-1D47-B6B4-94A1FE86952B}"/>
              </a:ext>
            </a:extLst>
          </p:cNvPr>
          <p:cNvSpPr txBox="1">
            <a:spLocks/>
          </p:cNvSpPr>
          <p:nvPr/>
        </p:nvSpPr>
        <p:spPr>
          <a:xfrm>
            <a:off x="588964" y="2734632"/>
            <a:ext cx="4395122" cy="4694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/>
              <a:t>Eksempel: linier i en fil (lines.fs) </a:t>
            </a:r>
            <a:endParaRPr lang="en-GB" sz="200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E40E57-5019-C642-808A-86EEE8715C3F}"/>
              </a:ext>
            </a:extLst>
          </p:cNvPr>
          <p:cNvSpPr txBox="1"/>
          <p:nvPr/>
        </p:nvSpPr>
        <p:spPr>
          <a:xfrm>
            <a:off x="5459462" y="2610683"/>
            <a:ext cx="899110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Lucida Sans Typewriter" panose="020B0509030504030204" pitchFamily="49" charset="77"/>
              </a:rPr>
              <a:t>[&lt;</a:t>
            </a:r>
            <a:r>
              <a:rPr lang="en-GB" dirty="0" err="1">
                <a:latin typeface="Lucida Sans Typewriter" panose="020B0509030504030204" pitchFamily="49" charset="77"/>
              </a:rPr>
              <a:t>EntryPoint</a:t>
            </a:r>
            <a:r>
              <a:rPr lang="en-GB" dirty="0">
                <a:latin typeface="Lucida Sans Typewriter" panose="020B0509030504030204" pitchFamily="49" charset="77"/>
              </a:rPr>
              <a:t>&gt;]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let main (</a:t>
            </a:r>
            <a:r>
              <a:rPr lang="en-GB" dirty="0" err="1">
                <a:latin typeface="Lucida Sans Typewriter" panose="020B0509030504030204" pitchFamily="49" charset="77"/>
              </a:rPr>
              <a:t>args:string</a:t>
            </a:r>
            <a:r>
              <a:rPr lang="en-GB" dirty="0">
                <a:latin typeface="Lucida Sans Typewriter" panose="020B0509030504030204" pitchFamily="49" charset="77"/>
              </a:rPr>
              <a:t> array) : int =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let rec loop n (</a:t>
            </a:r>
            <a:r>
              <a:rPr lang="en-GB" dirty="0" err="1">
                <a:latin typeface="Lucida Sans Typewriter" panose="020B0509030504030204" pitchFamily="49" charset="77"/>
              </a:rPr>
              <a:t>r:System.IO.StreamReader</a:t>
            </a:r>
            <a:r>
              <a:rPr lang="en-GB" dirty="0">
                <a:latin typeface="Lucida Sans Typewriter" panose="020B0509030504030204" pitchFamily="49" charset="77"/>
              </a:rPr>
              <a:t>) =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if </a:t>
            </a:r>
            <a:r>
              <a:rPr lang="en-GB" dirty="0" err="1">
                <a:latin typeface="Lucida Sans Typewriter" panose="020B0509030504030204" pitchFamily="49" charset="77"/>
              </a:rPr>
              <a:t>r.EndOfStream</a:t>
            </a:r>
            <a:r>
              <a:rPr lang="en-GB" dirty="0">
                <a:latin typeface="Lucida Sans Typewriter" panose="020B0509030504030204" pitchFamily="49" charset="77"/>
              </a:rPr>
              <a:t> then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  n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else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  ignore(</a:t>
            </a:r>
            <a:r>
              <a:rPr lang="en-GB" dirty="0" err="1">
                <a:latin typeface="Lucida Sans Typewriter" panose="020B0509030504030204" pitchFamily="49" charset="77"/>
              </a:rPr>
              <a:t>r.ReadLine</a:t>
            </a:r>
            <a:r>
              <a:rPr lang="en-GB" dirty="0">
                <a:latin typeface="Lucida Sans Typewriter" panose="020B0509030504030204" pitchFamily="49" charset="77"/>
              </a:rPr>
              <a:t>())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  loop (n+1) r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if </a:t>
            </a:r>
            <a:r>
              <a:rPr lang="en-GB" dirty="0" err="1">
                <a:latin typeface="Lucida Sans Typewriter" panose="020B0509030504030204" pitchFamily="49" charset="77"/>
              </a:rPr>
              <a:t>Array.length</a:t>
            </a:r>
            <a:r>
              <a:rPr lang="en-GB" dirty="0">
                <a:latin typeface="Lucida Sans Typewriter" panose="020B0509030504030204" pitchFamily="49" charset="77"/>
              </a:rPr>
              <a:t> </a:t>
            </a:r>
            <a:r>
              <a:rPr lang="en-GB" dirty="0" err="1">
                <a:latin typeface="Lucida Sans Typewriter" panose="020B0509030504030204" pitchFamily="49" charset="77"/>
              </a:rPr>
              <a:t>args</a:t>
            </a:r>
            <a:r>
              <a:rPr lang="en-GB" dirty="0">
                <a:latin typeface="Lucida Sans Typewriter" panose="020B0509030504030204" pitchFamily="49" charset="77"/>
              </a:rPr>
              <a:t> &gt; 0 then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let </a:t>
            </a:r>
            <a:r>
              <a:rPr lang="en-GB" dirty="0" err="1">
                <a:latin typeface="Lucida Sans Typewriter" panose="020B0509030504030204" pitchFamily="49" charset="77"/>
              </a:rPr>
              <a:t>fp</a:t>
            </a:r>
            <a:r>
              <a:rPr lang="en-GB" dirty="0">
                <a:latin typeface="Lucida Sans Typewriter" panose="020B0509030504030204" pitchFamily="49" charset="77"/>
              </a:rPr>
              <a:t> = </a:t>
            </a:r>
            <a:r>
              <a:rPr lang="en-GB" dirty="0" err="1">
                <a:latin typeface="Lucida Sans Typewriter" panose="020B0509030504030204" pitchFamily="49" charset="77"/>
              </a:rPr>
              <a:t>System.IO.File.OpenText</a:t>
            </a:r>
            <a:r>
              <a:rPr lang="en-GB" dirty="0">
                <a:latin typeface="Lucida Sans Typewriter" panose="020B0509030504030204" pitchFamily="49" charset="77"/>
              </a:rPr>
              <a:t> </a:t>
            </a:r>
            <a:r>
              <a:rPr lang="en-GB" dirty="0" err="1">
                <a:latin typeface="Lucida Sans Typewriter" panose="020B0509030504030204" pitchFamily="49" charset="77"/>
              </a:rPr>
              <a:t>args</a:t>
            </a:r>
            <a:r>
              <a:rPr lang="en-GB" dirty="0">
                <a:latin typeface="Lucida Sans Typewriter" panose="020B0509030504030204" pitchFamily="49" charset="77"/>
              </a:rPr>
              <a:t>.[0]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</a:t>
            </a:r>
            <a:r>
              <a:rPr lang="en-GB" dirty="0" err="1">
                <a:latin typeface="Lucida Sans Typewriter" panose="020B0509030504030204" pitchFamily="49" charset="77"/>
              </a:rPr>
              <a:t>printfn</a:t>
            </a:r>
            <a:r>
              <a:rPr lang="en-GB" dirty="0">
                <a:latin typeface="Lucida Sans Typewriter" panose="020B0509030504030204" pitchFamily="49" charset="77"/>
              </a:rPr>
              <a:t> "%d" (loop 0 </a:t>
            </a:r>
            <a:r>
              <a:rPr lang="en-GB" dirty="0" err="1">
                <a:latin typeface="Lucida Sans Typewriter" panose="020B0509030504030204" pitchFamily="49" charset="77"/>
              </a:rPr>
              <a:t>fp</a:t>
            </a:r>
            <a:r>
              <a:rPr lang="en-GB" dirty="0">
                <a:latin typeface="Lucida Sans Typewriter" panose="020B0509030504030204" pitchFamily="49" charset="77"/>
              </a:rPr>
              <a:t>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0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else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</a:t>
            </a:r>
            <a:r>
              <a:rPr lang="en-GB" dirty="0" err="1">
                <a:latin typeface="Lucida Sans Typewriter" panose="020B0509030504030204" pitchFamily="49" charset="77"/>
              </a:rPr>
              <a:t>printfn</a:t>
            </a:r>
            <a:r>
              <a:rPr lang="en-GB" dirty="0">
                <a:latin typeface="Lucida Sans Typewriter" panose="020B0509030504030204" pitchFamily="49" charset="77"/>
              </a:rPr>
              <a:t> "Expects file name as argument"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1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1FFA109-5249-7A49-8837-CBE29FC9D22D}"/>
              </a:ext>
            </a:extLst>
          </p:cNvPr>
          <p:cNvCxnSpPr/>
          <p:nvPr/>
        </p:nvCxnSpPr>
        <p:spPr>
          <a:xfrm>
            <a:off x="588964" y="2610683"/>
            <a:ext cx="1101248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10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7F55E-19A1-904F-8809-041A5B267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Skrivning</a:t>
            </a:r>
            <a:r>
              <a:rPr lang="en-GB" b="1" dirty="0"/>
              <a:t> </a:t>
            </a:r>
            <a:r>
              <a:rPr lang="en-GB" dirty="0" err="1"/>
              <a:t>af</a:t>
            </a:r>
            <a:r>
              <a:rPr lang="en-GB" dirty="0"/>
              <a:t> filer </a:t>
            </a:r>
            <a:endParaRPr lang="en-GB" dirty="0">
              <a:effectLst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E500D-F01B-984C-B10D-3120FA5EE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4171A-B768-5F45-A54D-55A98121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7</a:t>
            </a:fld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F38BBEE-9EC3-B840-A39E-6D6F06CCB02D}"/>
              </a:ext>
            </a:extLst>
          </p:cNvPr>
          <p:cNvSpPr txBox="1">
            <a:spLocks/>
          </p:cNvSpPr>
          <p:nvPr/>
        </p:nvSpPr>
        <p:spPr>
          <a:xfrm>
            <a:off x="588965" y="1270532"/>
            <a:ext cx="4502020" cy="12558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/>
              <a:t>Operationer til skrivning af UTF-8 filer er tilgængelige i modulet System.IO.File: </a:t>
            </a:r>
            <a:endParaRPr lang="en-GB" sz="2000" dirty="0"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C804DC-08D8-0F44-B8A8-1E1DB7EB274D}"/>
              </a:ext>
            </a:extLst>
          </p:cNvPr>
          <p:cNvSpPr txBox="1"/>
          <p:nvPr/>
        </p:nvSpPr>
        <p:spPr>
          <a:xfrm>
            <a:off x="5459462" y="495092"/>
            <a:ext cx="61419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Lucida Sans Typewriter" panose="020B0509030504030204" pitchFamily="49" charset="77"/>
              </a:rPr>
              <a:t>type </a:t>
            </a:r>
            <a:r>
              <a:rPr lang="en-GB" dirty="0" err="1">
                <a:latin typeface="Lucida Sans Typewriter" panose="020B0509030504030204" pitchFamily="49" charset="77"/>
              </a:rPr>
              <a:t>StreamWriter</a:t>
            </a:r>
            <a:r>
              <a:rPr lang="en-GB" dirty="0">
                <a:latin typeface="Lucida Sans Typewriter" panose="020B0509030504030204" pitchFamily="49" charset="77"/>
              </a:rPr>
              <a:t> = </a:t>
            </a:r>
            <a:r>
              <a:rPr lang="en-GB" dirty="0" err="1">
                <a:latin typeface="Lucida Sans Typewriter" panose="020B0509030504030204" pitchFamily="49" charset="77"/>
              </a:rPr>
              <a:t>System.IO.StreamWriter</a:t>
            </a:r>
            <a:r>
              <a:rPr lang="en-GB" dirty="0">
                <a:latin typeface="Lucida Sans Typewriter" panose="020B0509030504030204" pitchFamily="49" charset="77"/>
              </a:rPr>
              <a:t> 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Reader </a:t>
            </a:r>
            <a:r>
              <a:rPr lang="en-GB" dirty="0" err="1">
                <a:latin typeface="Lucida Sans Typewriter" panose="020B0509030504030204" pitchFamily="49" charset="77"/>
              </a:rPr>
              <a:t>EndOfStream</a:t>
            </a:r>
            <a:r>
              <a:rPr lang="en-GB" dirty="0">
                <a:latin typeface="Lucida Sans Typewriter" panose="020B0509030504030204" pitchFamily="49" charset="77"/>
              </a:rPr>
              <a:t> : bool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Close : unit -&gt; unit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WriteLine : string -&gt; unit // add newline 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Write : string -&gt; unit // no newline </a:t>
            </a:r>
          </a:p>
          <a:p>
            <a:r>
              <a:rPr lang="en-GB" b="1" dirty="0" err="1">
                <a:latin typeface="Lucida Sans Typewriter" panose="020B0509030504030204" pitchFamily="49" charset="77"/>
              </a:rPr>
              <a:t>val</a:t>
            </a:r>
            <a:r>
              <a:rPr lang="en-GB" b="1" dirty="0">
                <a:latin typeface="Lucida Sans Typewriter" panose="020B0509030504030204" pitchFamily="49" charset="77"/>
              </a:rPr>
              <a:t> </a:t>
            </a:r>
            <a:r>
              <a:rPr lang="en-GB" dirty="0" err="1">
                <a:latin typeface="Lucida Sans Typewriter" panose="020B0509030504030204" pitchFamily="49" charset="77"/>
              </a:rPr>
              <a:t>CreateText</a:t>
            </a:r>
            <a:r>
              <a:rPr lang="en-GB" dirty="0">
                <a:latin typeface="Lucida Sans Typewriter" panose="020B0509030504030204" pitchFamily="49" charset="77"/>
              </a:rPr>
              <a:t> : string -&gt; </a:t>
            </a:r>
            <a:r>
              <a:rPr lang="en-GB" dirty="0" err="1">
                <a:latin typeface="Lucida Sans Typewriter" panose="020B0509030504030204" pitchFamily="49" charset="77"/>
              </a:rPr>
              <a:t>StreamWriter</a:t>
            </a:r>
            <a:r>
              <a:rPr lang="en-GB" dirty="0">
                <a:latin typeface="Lucida Sans Typewriter" panose="020B0509030504030204" pitchFamily="49" charset="77"/>
              </a:rPr>
              <a:t> </a:t>
            </a:r>
          </a:p>
          <a:p>
            <a:r>
              <a:rPr lang="en-GB" b="1" dirty="0" err="1">
                <a:latin typeface="Lucida Sans Typewriter" panose="020B0509030504030204" pitchFamily="49" charset="77"/>
              </a:rPr>
              <a:t>val</a:t>
            </a:r>
            <a:r>
              <a:rPr lang="en-GB" b="1" dirty="0">
                <a:latin typeface="Lucida Sans Typewriter" panose="020B0509030504030204" pitchFamily="49" charset="77"/>
              </a:rPr>
              <a:t> </a:t>
            </a:r>
            <a:r>
              <a:rPr lang="en-GB" dirty="0" err="1">
                <a:latin typeface="Lucida Sans Typewriter" panose="020B0509030504030204" pitchFamily="49" charset="77"/>
              </a:rPr>
              <a:t>AppendText</a:t>
            </a:r>
            <a:r>
              <a:rPr lang="en-GB" dirty="0">
                <a:latin typeface="Lucida Sans Typewriter" panose="020B0509030504030204" pitchFamily="49" charset="77"/>
              </a:rPr>
              <a:t> : string -&gt; </a:t>
            </a:r>
            <a:r>
              <a:rPr lang="en-GB" dirty="0" err="1">
                <a:latin typeface="Lucida Sans Typewriter" panose="020B0509030504030204" pitchFamily="49" charset="77"/>
              </a:rPr>
              <a:t>StreamWriter</a:t>
            </a:r>
            <a:r>
              <a:rPr lang="en-GB" dirty="0">
                <a:latin typeface="Lucida Sans Typewriter" panose="020B0509030504030204" pitchFamily="49" charset="77"/>
              </a:rPr>
              <a:t> </a:t>
            </a:r>
            <a:endParaRPr lang="en-GB" dirty="0">
              <a:effectLst/>
              <a:latin typeface="Lucida Sans Typewriter" panose="020B0509030504030204" pitchFamily="49" charset="77"/>
            </a:endParaRP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5C8FE418-07AE-1D47-B6B4-94A1FE86952B}"/>
              </a:ext>
            </a:extLst>
          </p:cNvPr>
          <p:cNvSpPr txBox="1">
            <a:spLocks/>
          </p:cNvSpPr>
          <p:nvPr/>
        </p:nvSpPr>
        <p:spPr>
          <a:xfrm>
            <a:off x="588964" y="2734632"/>
            <a:ext cx="4395122" cy="4694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/>
              <a:t>Eksempel: linier i en fil (lines.fs) </a:t>
            </a:r>
            <a:endParaRPr lang="en-GB" sz="200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E40E57-5019-C642-808A-86EEE8715C3F}"/>
              </a:ext>
            </a:extLst>
          </p:cNvPr>
          <p:cNvSpPr txBox="1"/>
          <p:nvPr/>
        </p:nvSpPr>
        <p:spPr>
          <a:xfrm>
            <a:off x="5459462" y="2857820"/>
            <a:ext cx="899110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Lucida Sans Typewriter" panose="020B0509030504030204" pitchFamily="49" charset="77"/>
              </a:rPr>
              <a:t>let rec fib n =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if n &lt;= 2 then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1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else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fib(n-1)+fib(n-2)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let rec loop n </a:t>
            </a:r>
            <a:r>
              <a:rPr lang="en-GB" dirty="0" err="1">
                <a:latin typeface="Lucida Sans Typewriter" panose="020B0509030504030204" pitchFamily="49" charset="77"/>
              </a:rPr>
              <a:t>i</a:t>
            </a:r>
            <a:r>
              <a:rPr lang="en-GB" dirty="0">
                <a:latin typeface="Lucida Sans Typewriter" panose="020B0509030504030204" pitchFamily="49" charset="77"/>
              </a:rPr>
              <a:t> (</a:t>
            </a:r>
            <a:r>
              <a:rPr lang="en-GB" dirty="0" err="1">
                <a:latin typeface="Lucida Sans Typewriter" panose="020B0509030504030204" pitchFamily="49" charset="77"/>
              </a:rPr>
              <a:t>w:System.IO.StreamWriter</a:t>
            </a:r>
            <a:r>
              <a:rPr lang="en-GB" dirty="0">
                <a:latin typeface="Lucida Sans Typewriter" panose="020B0509030504030204" pitchFamily="49" charset="77"/>
              </a:rPr>
              <a:t>) =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if </a:t>
            </a:r>
            <a:r>
              <a:rPr lang="en-GB" dirty="0" err="1">
                <a:latin typeface="Lucida Sans Typewriter" panose="020B0509030504030204" pitchFamily="49" charset="77"/>
              </a:rPr>
              <a:t>i</a:t>
            </a:r>
            <a:r>
              <a:rPr lang="en-GB" dirty="0">
                <a:latin typeface="Lucida Sans Typewriter" panose="020B0509030504030204" pitchFamily="49" charset="77"/>
              </a:rPr>
              <a:t> &gt; n then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</a:t>
            </a:r>
            <a:r>
              <a:rPr lang="en-GB" dirty="0" err="1">
                <a:latin typeface="Lucida Sans Typewriter" panose="020B0509030504030204" pitchFamily="49" charset="77"/>
              </a:rPr>
              <a:t>w.Close</a:t>
            </a:r>
            <a:r>
              <a:rPr lang="en-GB" dirty="0">
                <a:latin typeface="Lucida Sans Typewriter" panose="020B0509030504030204" pitchFamily="49" charset="77"/>
              </a:rPr>
              <a:t>()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else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</a:t>
            </a:r>
            <a:r>
              <a:rPr lang="en-GB" dirty="0" err="1">
                <a:latin typeface="Lucida Sans Typewriter" panose="020B0509030504030204" pitchFamily="49" charset="77"/>
              </a:rPr>
              <a:t>w.WriteLine</a:t>
            </a:r>
            <a:r>
              <a:rPr lang="en-GB" dirty="0">
                <a:latin typeface="Lucida Sans Typewriter" panose="020B0509030504030204" pitchFamily="49" charset="77"/>
              </a:rPr>
              <a:t>(string(fib </a:t>
            </a:r>
            <a:r>
              <a:rPr lang="en-GB" dirty="0" err="1">
                <a:latin typeface="Lucida Sans Typewriter" panose="020B0509030504030204" pitchFamily="49" charset="77"/>
              </a:rPr>
              <a:t>i</a:t>
            </a:r>
            <a:r>
              <a:rPr lang="en-GB" dirty="0">
                <a:latin typeface="Lucida Sans Typewriter" panose="020B0509030504030204" pitchFamily="49" charset="77"/>
              </a:rPr>
              <a:t>))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  loop n (i+1) w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let </a:t>
            </a:r>
            <a:r>
              <a:rPr lang="en-GB" dirty="0" err="1">
                <a:latin typeface="Lucida Sans Typewriter" panose="020B0509030504030204" pitchFamily="49" charset="77"/>
              </a:rPr>
              <a:t>fp</a:t>
            </a:r>
            <a:r>
              <a:rPr lang="en-GB" dirty="0">
                <a:latin typeface="Lucida Sans Typewriter" panose="020B0509030504030204" pitchFamily="49" charset="77"/>
              </a:rPr>
              <a:t> = </a:t>
            </a:r>
            <a:r>
              <a:rPr lang="en-GB" dirty="0" err="1">
                <a:latin typeface="Lucida Sans Typewriter" panose="020B0509030504030204" pitchFamily="49" charset="77"/>
              </a:rPr>
              <a:t>System.IO.File.CreateText</a:t>
            </a:r>
            <a:r>
              <a:rPr lang="en-GB" dirty="0">
                <a:latin typeface="Lucida Sans Typewriter" panose="020B0509030504030204" pitchFamily="49" charset="77"/>
              </a:rPr>
              <a:t> "</a:t>
            </a:r>
            <a:r>
              <a:rPr lang="en-GB" dirty="0" err="1">
                <a:latin typeface="Lucida Sans Typewriter" panose="020B0509030504030204" pitchFamily="49" charset="77"/>
              </a:rPr>
              <a:t>out.txt</a:t>
            </a:r>
            <a:r>
              <a:rPr lang="en-GB" dirty="0">
                <a:latin typeface="Lucida Sans Typewriter" panose="020B0509030504030204" pitchFamily="49" charset="77"/>
              </a:rPr>
              <a:t>";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let n = loop 10 1 </a:t>
            </a:r>
            <a:r>
              <a:rPr lang="en-GB" dirty="0" err="1">
                <a:latin typeface="Lucida Sans Typewriter" panose="020B0509030504030204" pitchFamily="49" charset="77"/>
              </a:rPr>
              <a:t>fp</a:t>
            </a:r>
            <a:endParaRPr lang="en-GB" dirty="0">
              <a:latin typeface="Lucida Sans Typewriter" panose="020B0509030504030204" pitchFamily="49" charset="77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1FFA109-5249-7A49-8837-CBE29FC9D22D}"/>
              </a:ext>
            </a:extLst>
          </p:cNvPr>
          <p:cNvCxnSpPr/>
          <p:nvPr/>
        </p:nvCxnSpPr>
        <p:spPr>
          <a:xfrm>
            <a:off x="588964" y="2610683"/>
            <a:ext cx="1101248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834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1CE9A-AF84-D343-8A77-BFF4BCB1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Læsning</a:t>
            </a:r>
            <a:r>
              <a:rPr lang="en-GB" dirty="0"/>
              <a:t> </a:t>
            </a:r>
            <a:r>
              <a:rPr lang="en-GB" dirty="0" err="1"/>
              <a:t>fra</a:t>
            </a:r>
            <a:r>
              <a:rPr lang="en-GB" dirty="0"/>
              <a:t> </a:t>
            </a:r>
            <a:r>
              <a:rPr lang="en-GB" dirty="0" err="1"/>
              <a:t>internettet</a:t>
            </a:r>
            <a:r>
              <a:rPr lang="en-GB" dirty="0"/>
              <a:t> </a:t>
            </a:r>
            <a:endParaRPr lang="en-GB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FEF5D-C5F5-E34C-BCE4-D00A43BBB9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8964" y="1193166"/>
            <a:ext cx="11012486" cy="548146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/>
              <a:t>Det er muligt at foretage HTTP requests fra F# programmer til web-</a:t>
            </a:r>
            <a:r>
              <a:rPr lang="en-GB" sz="2000" dirty="0" err="1"/>
              <a:t>servere</a:t>
            </a:r>
            <a:r>
              <a:rPr lang="en-GB" sz="2000" dirty="0"/>
              <a:t> </a:t>
            </a:r>
            <a:r>
              <a:rPr lang="en-GB" sz="2000" dirty="0" err="1"/>
              <a:t>på</a:t>
            </a:r>
            <a:r>
              <a:rPr lang="en-GB" sz="2000" dirty="0"/>
              <a:t> </a:t>
            </a:r>
            <a:r>
              <a:rPr lang="en-GB" sz="2000" dirty="0" err="1"/>
              <a:t>internettet</a:t>
            </a:r>
            <a:r>
              <a:rPr lang="en-GB" sz="2000" dirty="0"/>
              <a:t>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CD44-E087-6C4D-A6B1-F391897EA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12D64-B45D-374C-9E50-A3A2EB35B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8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F96CE8-E0DD-F54D-9E38-C0CE468E810F}"/>
              </a:ext>
            </a:extLst>
          </p:cNvPr>
          <p:cNvSpPr txBox="1"/>
          <p:nvPr/>
        </p:nvSpPr>
        <p:spPr>
          <a:xfrm>
            <a:off x="2419468" y="1520555"/>
            <a:ext cx="899110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Lucida Sans Typewriter" panose="020B0509030504030204" pitchFamily="49" charset="77"/>
              </a:rPr>
              <a:t>open </a:t>
            </a:r>
            <a:r>
              <a:rPr lang="en-GB" dirty="0" err="1">
                <a:latin typeface="Lucida Sans Typewriter" panose="020B0509030504030204" pitchFamily="49" charset="77"/>
              </a:rPr>
              <a:t>System.Net</a:t>
            </a:r>
            <a:endParaRPr lang="en-GB" dirty="0">
              <a:latin typeface="Lucida Sans Typewriter" panose="020B0509030504030204" pitchFamily="49" charset="77"/>
            </a:endParaRPr>
          </a:p>
          <a:p>
            <a:r>
              <a:rPr lang="en-GB" dirty="0">
                <a:latin typeface="Lucida Sans Typewriter" panose="020B0509030504030204" pitchFamily="49" charset="77"/>
              </a:rPr>
              <a:t>open System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open </a:t>
            </a:r>
            <a:r>
              <a:rPr lang="en-GB" dirty="0" err="1">
                <a:latin typeface="Lucida Sans Typewriter" panose="020B0509030504030204" pitchFamily="49" charset="77"/>
              </a:rPr>
              <a:t>System.IO</a:t>
            </a:r>
            <a:endParaRPr lang="en-GB" dirty="0">
              <a:latin typeface="Lucida Sans Typewriter" panose="020B0509030504030204" pitchFamily="49" charset="77"/>
            </a:endParaRPr>
          </a:p>
          <a:p>
            <a:endParaRPr lang="en-GB" dirty="0">
              <a:latin typeface="Lucida Sans Typewriter" panose="020B0509030504030204" pitchFamily="49" charset="77"/>
            </a:endParaRPr>
          </a:p>
          <a:p>
            <a:r>
              <a:rPr lang="en-GB" dirty="0">
                <a:latin typeface="Lucida Sans Typewriter" panose="020B0509030504030204" pitchFamily="49" charset="77"/>
              </a:rPr>
              <a:t>let </a:t>
            </a:r>
            <a:r>
              <a:rPr lang="en-GB" dirty="0" err="1">
                <a:latin typeface="Lucida Sans Typewriter" panose="020B0509030504030204" pitchFamily="49" charset="77"/>
              </a:rPr>
              <a:t>fetchUrl</a:t>
            </a:r>
            <a:r>
              <a:rPr lang="en-GB" dirty="0">
                <a:latin typeface="Lucida Sans Typewriter" panose="020B0509030504030204" pitchFamily="49" charset="77"/>
              </a:rPr>
              <a:t> (</a:t>
            </a:r>
            <a:r>
              <a:rPr lang="en-GB" dirty="0" err="1">
                <a:latin typeface="Lucida Sans Typewriter" panose="020B0509030504030204" pitchFamily="49" charset="77"/>
              </a:rPr>
              <a:t>url:string</a:t>
            </a:r>
            <a:r>
              <a:rPr lang="en-GB" dirty="0">
                <a:latin typeface="Lucida Sans Typewriter" panose="020B0509030504030204" pitchFamily="49" charset="77"/>
              </a:rPr>
              <a:t>) : string =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let </a:t>
            </a:r>
            <a:r>
              <a:rPr lang="en-GB" dirty="0" err="1">
                <a:latin typeface="Lucida Sans Typewriter" panose="020B0509030504030204" pitchFamily="49" charset="77"/>
              </a:rPr>
              <a:t>req</a:t>
            </a:r>
            <a:r>
              <a:rPr lang="en-GB" dirty="0">
                <a:latin typeface="Lucida Sans Typewriter" panose="020B0509030504030204" pitchFamily="49" charset="77"/>
              </a:rPr>
              <a:t> = </a:t>
            </a:r>
            <a:r>
              <a:rPr lang="en-GB" dirty="0" err="1">
                <a:latin typeface="Lucida Sans Typewriter" panose="020B0509030504030204" pitchFamily="49" charset="77"/>
              </a:rPr>
              <a:t>WebRequest.Create</a:t>
            </a:r>
            <a:r>
              <a:rPr lang="en-GB" dirty="0">
                <a:latin typeface="Lucida Sans Typewriter" panose="020B0509030504030204" pitchFamily="49" charset="77"/>
              </a:rPr>
              <a:t>(Uri(</a:t>
            </a:r>
            <a:r>
              <a:rPr lang="en-GB" dirty="0" err="1">
                <a:latin typeface="Lucida Sans Typewriter" panose="020B0509030504030204" pitchFamily="49" charset="77"/>
              </a:rPr>
              <a:t>url</a:t>
            </a:r>
            <a:r>
              <a:rPr lang="en-GB" dirty="0">
                <a:latin typeface="Lucida Sans Typewriter" panose="020B0509030504030204" pitchFamily="49" charset="77"/>
              </a:rPr>
              <a:t>))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use </a:t>
            </a:r>
            <a:r>
              <a:rPr lang="en-GB" dirty="0" err="1">
                <a:latin typeface="Lucida Sans Typewriter" panose="020B0509030504030204" pitchFamily="49" charset="77"/>
              </a:rPr>
              <a:t>resp</a:t>
            </a:r>
            <a:r>
              <a:rPr lang="en-GB" dirty="0">
                <a:latin typeface="Lucida Sans Typewriter" panose="020B0509030504030204" pitchFamily="49" charset="77"/>
              </a:rPr>
              <a:t> = </a:t>
            </a:r>
            <a:r>
              <a:rPr lang="en-GB" dirty="0" err="1">
                <a:latin typeface="Lucida Sans Typewriter" panose="020B0509030504030204" pitchFamily="49" charset="77"/>
              </a:rPr>
              <a:t>req.GetResponse</a:t>
            </a:r>
            <a:r>
              <a:rPr lang="en-GB" dirty="0">
                <a:latin typeface="Lucida Sans Typewriter" panose="020B0509030504030204" pitchFamily="49" charset="77"/>
              </a:rPr>
              <a:t>()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use stream = </a:t>
            </a:r>
            <a:r>
              <a:rPr lang="en-GB" dirty="0" err="1">
                <a:latin typeface="Lucida Sans Typewriter" panose="020B0509030504030204" pitchFamily="49" charset="77"/>
              </a:rPr>
              <a:t>resp.GetResponseStream</a:t>
            </a:r>
            <a:r>
              <a:rPr lang="en-GB" dirty="0">
                <a:latin typeface="Lucida Sans Typewriter" panose="020B0509030504030204" pitchFamily="49" charset="77"/>
              </a:rPr>
              <a:t>()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use reader = new </a:t>
            </a:r>
            <a:r>
              <a:rPr lang="en-GB" dirty="0" err="1">
                <a:latin typeface="Lucida Sans Typewriter" panose="020B0509030504030204" pitchFamily="49" charset="77"/>
              </a:rPr>
              <a:t>IO.StreamReader</a:t>
            </a:r>
            <a:r>
              <a:rPr lang="en-GB" dirty="0">
                <a:latin typeface="Lucida Sans Typewriter" panose="020B0509030504030204" pitchFamily="49" charset="77"/>
              </a:rPr>
              <a:t>(stream)</a:t>
            </a:r>
          </a:p>
          <a:p>
            <a:r>
              <a:rPr lang="en-GB" dirty="0">
                <a:latin typeface="Lucida Sans Typewriter" panose="020B0509030504030204" pitchFamily="49" charset="77"/>
              </a:rPr>
              <a:t>  </a:t>
            </a:r>
            <a:r>
              <a:rPr lang="en-GB" dirty="0" err="1">
                <a:latin typeface="Lucida Sans Typewriter" panose="020B0509030504030204" pitchFamily="49" charset="77"/>
              </a:rPr>
              <a:t>reader.ReadToEnd</a:t>
            </a:r>
            <a:r>
              <a:rPr lang="en-GB" dirty="0">
                <a:latin typeface="Lucida Sans Typewriter" panose="020B0509030504030204" pitchFamily="49" charset="77"/>
              </a:rPr>
              <a:t>()</a:t>
            </a:r>
          </a:p>
          <a:p>
            <a:endParaRPr lang="en-GB" dirty="0">
              <a:latin typeface="Lucida Sans Typewriter" panose="020B0509030504030204" pitchFamily="49" charset="77"/>
            </a:endParaRPr>
          </a:p>
          <a:p>
            <a:r>
              <a:rPr lang="en-GB" dirty="0">
                <a:latin typeface="Lucida Sans Typewriter" panose="020B0509030504030204" pitchFamily="49" charset="77"/>
              </a:rPr>
              <a:t>let str = </a:t>
            </a:r>
            <a:r>
              <a:rPr lang="en-GB" dirty="0" err="1">
                <a:latin typeface="Lucida Sans Typewriter" panose="020B0509030504030204" pitchFamily="49" charset="77"/>
              </a:rPr>
              <a:t>fetchUrl</a:t>
            </a:r>
            <a:r>
              <a:rPr lang="en-GB" dirty="0">
                <a:latin typeface="Lucida Sans Typewriter" panose="020B0509030504030204" pitchFamily="49" charset="77"/>
              </a:rPr>
              <a:t> "http://</a:t>
            </a:r>
            <a:r>
              <a:rPr lang="en-GB" dirty="0" err="1">
                <a:latin typeface="Lucida Sans Typewriter" panose="020B0509030504030204" pitchFamily="49" charset="77"/>
              </a:rPr>
              <a:t>www.valutakurser.dk</a:t>
            </a:r>
            <a:r>
              <a:rPr lang="en-GB" dirty="0">
                <a:latin typeface="Lucida Sans Typewriter" panose="020B0509030504030204" pitchFamily="49" charset="77"/>
              </a:rPr>
              <a:t>"</a:t>
            </a:r>
          </a:p>
          <a:p>
            <a:r>
              <a:rPr lang="en-GB" dirty="0" err="1">
                <a:latin typeface="Lucida Sans Typewriter" panose="020B0509030504030204" pitchFamily="49" charset="77"/>
              </a:rPr>
              <a:t>printfn</a:t>
            </a:r>
            <a:r>
              <a:rPr lang="en-GB" dirty="0">
                <a:latin typeface="Lucida Sans Typewriter" panose="020B0509030504030204" pitchFamily="49" charset="77"/>
              </a:rPr>
              <a:t> "%s" str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E663B-ED75-3946-AED3-B4479BFD8479}"/>
              </a:ext>
            </a:extLst>
          </p:cNvPr>
          <p:cNvSpPr txBox="1"/>
          <p:nvPr/>
        </p:nvSpPr>
        <p:spPr>
          <a:xfrm>
            <a:off x="1615440" y="58521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468D7D-64EB-F347-8F38-31C31EFE1B7A}"/>
              </a:ext>
            </a:extLst>
          </p:cNvPr>
          <p:cNvSpPr txBox="1"/>
          <p:nvPr/>
        </p:nvSpPr>
        <p:spPr>
          <a:xfrm>
            <a:off x="588964" y="5263461"/>
            <a:ext cx="113105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err="1"/>
              <a:t>Bemærk</a:t>
            </a:r>
            <a:r>
              <a:rPr lang="en-GB" sz="2000" b="1" dirty="0"/>
              <a:t>: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dirty="0"/>
              <a:t>Den </a:t>
            </a:r>
            <a:r>
              <a:rPr lang="en-GB" sz="2000" dirty="0" err="1"/>
              <a:t>specielle</a:t>
            </a:r>
            <a:r>
              <a:rPr lang="en-GB" sz="2000" dirty="0"/>
              <a:t> F# </a:t>
            </a:r>
            <a:r>
              <a:rPr lang="en-GB" sz="2000" b="1" dirty="0"/>
              <a:t>use</a:t>
            </a:r>
            <a:r>
              <a:rPr lang="en-GB" sz="2000" dirty="0"/>
              <a:t>-binding </a:t>
            </a:r>
            <a:r>
              <a:rPr lang="en-GB" sz="2000" dirty="0" err="1"/>
              <a:t>sikrer</a:t>
            </a:r>
            <a:r>
              <a:rPr lang="en-GB" sz="2000" dirty="0"/>
              <a:t> at </a:t>
            </a:r>
            <a:r>
              <a:rPr lang="en-GB" sz="2000" dirty="0" err="1"/>
              <a:t>resourcer</a:t>
            </a:r>
            <a:r>
              <a:rPr lang="en-GB" sz="2000" dirty="0"/>
              <a:t> der er </a:t>
            </a:r>
            <a:r>
              <a:rPr lang="en-GB" sz="2000" dirty="0" err="1"/>
              <a:t>knyttet</a:t>
            </a:r>
            <a:r>
              <a:rPr lang="en-GB" sz="2000" dirty="0"/>
              <a:t> </a:t>
            </a:r>
            <a:r>
              <a:rPr lang="en-GB" sz="2000" dirty="0" err="1"/>
              <a:t>til</a:t>
            </a:r>
            <a:r>
              <a:rPr lang="en-GB" sz="2000" dirty="0"/>
              <a:t> “</a:t>
            </a:r>
            <a:r>
              <a:rPr lang="en-GB" sz="2000" dirty="0" err="1"/>
              <a:t>disposible</a:t>
            </a:r>
            <a:r>
              <a:rPr lang="en-GB" sz="2000" dirty="0"/>
              <a:t>” </a:t>
            </a:r>
            <a:r>
              <a:rPr lang="en-GB" sz="2000" dirty="0" err="1"/>
              <a:t>objekter</a:t>
            </a:r>
            <a:r>
              <a:rPr lang="en-GB" sz="2000" dirty="0"/>
              <a:t> </a:t>
            </a:r>
            <a:r>
              <a:rPr lang="en-GB" sz="2000" dirty="0" err="1"/>
              <a:t>automatisk</a:t>
            </a:r>
            <a:r>
              <a:rPr lang="en-GB" sz="2000" dirty="0"/>
              <a:t> </a:t>
            </a:r>
            <a:r>
              <a:rPr lang="en-GB" sz="2000" dirty="0" err="1"/>
              <a:t>bliver</a:t>
            </a:r>
            <a:r>
              <a:rPr lang="en-GB" sz="2000" dirty="0"/>
              <a:t> </a:t>
            </a:r>
            <a:r>
              <a:rPr lang="en-GB" sz="2000" dirty="0" err="1"/>
              <a:t>frigivet</a:t>
            </a:r>
            <a:r>
              <a:rPr lang="en-GB" sz="2000" dirty="0"/>
              <a:t> </a:t>
            </a:r>
            <a:r>
              <a:rPr lang="en-GB" sz="2000" dirty="0" err="1"/>
              <a:t>når</a:t>
            </a:r>
            <a:r>
              <a:rPr lang="en-GB" sz="2000" dirty="0"/>
              <a:t> scope </a:t>
            </a:r>
            <a:r>
              <a:rPr lang="en-GB" sz="2000" dirty="0" err="1"/>
              <a:t>forlades</a:t>
            </a:r>
            <a:r>
              <a:rPr lang="en-GB" sz="2000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000" dirty="0"/>
              <a:t>https </a:t>
            </a:r>
            <a:r>
              <a:rPr lang="en-GB" sz="2000" dirty="0" err="1"/>
              <a:t>protokollen</a:t>
            </a:r>
            <a:r>
              <a:rPr lang="en-GB" sz="2000" dirty="0"/>
              <a:t> </a:t>
            </a:r>
            <a:r>
              <a:rPr lang="en-GB" sz="2000" dirty="0" err="1"/>
              <a:t>kræver</a:t>
            </a:r>
            <a:r>
              <a:rPr lang="en-GB" sz="2000" dirty="0"/>
              <a:t> </a:t>
            </a:r>
            <a:r>
              <a:rPr lang="en-GB" sz="2000" dirty="0" err="1"/>
              <a:t>gyldige</a:t>
            </a:r>
            <a:r>
              <a:rPr lang="en-GB" sz="2000" dirty="0"/>
              <a:t> </a:t>
            </a:r>
            <a:r>
              <a:rPr lang="en-GB" sz="2000" dirty="0" err="1"/>
              <a:t>certifikater</a:t>
            </a:r>
            <a:r>
              <a:rPr lang="en-GB" sz="2000" dirty="0"/>
              <a:t>, </a:t>
            </a:r>
            <a:r>
              <a:rPr lang="en-GB" sz="2000" dirty="0" err="1"/>
              <a:t>og</a:t>
            </a:r>
            <a:r>
              <a:rPr lang="en-GB" sz="2000" dirty="0"/>
              <a:t> det er </a:t>
            </a:r>
            <a:r>
              <a:rPr lang="en-GB" sz="2000" dirty="0" err="1"/>
              <a:t>vanskeligt</a:t>
            </a:r>
            <a:r>
              <a:rPr lang="en-GB" sz="2000" dirty="0"/>
              <a:t> at </a:t>
            </a:r>
            <a:r>
              <a:rPr lang="en-GB" sz="2000" dirty="0" err="1"/>
              <a:t>sætte</a:t>
            </a:r>
            <a:r>
              <a:rPr lang="en-GB" sz="2000" dirty="0"/>
              <a:t> op </a:t>
            </a:r>
            <a:r>
              <a:rPr lang="en-GB" sz="2000" dirty="0" err="1"/>
              <a:t>i</a:t>
            </a:r>
            <a:r>
              <a:rPr lang="en-GB" sz="2000" dirty="0"/>
              <a:t> F#, </a:t>
            </a:r>
            <a:r>
              <a:rPr lang="en-GB" sz="2000" dirty="0" err="1"/>
              <a:t>så</a:t>
            </a:r>
            <a:r>
              <a:rPr lang="en-GB" sz="2000" dirty="0"/>
              <a:t> hold </a:t>
            </a:r>
            <a:r>
              <a:rPr lang="en-GB" sz="2000" dirty="0" err="1"/>
              <a:t>jer</a:t>
            </a:r>
            <a:r>
              <a:rPr lang="en-GB" sz="2000" dirty="0"/>
              <a:t> </a:t>
            </a:r>
            <a:r>
              <a:rPr lang="en-GB" sz="2000" dirty="0" err="1"/>
              <a:t>til</a:t>
            </a:r>
            <a:r>
              <a:rPr lang="en-GB" sz="2000" dirty="0"/>
              <a:t> http-sider.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67671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AE8D-F59D-8541-85CF-B19407BC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Resumé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3E5C6-5961-F944-BDD7-19A927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23/11/2020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5303B-76E2-F542-9698-68C289C9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9</a:t>
            </a:fld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B1442C8-EBAB-9040-B897-97DFCEDCD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46886" y="1635125"/>
            <a:ext cx="10020361" cy="4675187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I denne video hørte du om:</a:t>
            </a:r>
          </a:p>
          <a:p>
            <a:pPr marL="285750" indent="-285750"/>
            <a:r>
              <a:rPr lang="en-GB" dirty="0" err="1"/>
              <a:t>Konsol</a:t>
            </a:r>
            <a:r>
              <a:rPr lang="en-GB" dirty="0"/>
              <a:t> input </a:t>
            </a:r>
            <a:r>
              <a:rPr lang="en-GB" dirty="0" err="1"/>
              <a:t>og</a:t>
            </a:r>
            <a:r>
              <a:rPr lang="en-GB" dirty="0"/>
              <a:t> output</a:t>
            </a:r>
          </a:p>
          <a:p>
            <a:pPr marL="285750" indent="-285750"/>
            <a:r>
              <a:rPr lang="en-GB" dirty="0" err="1"/>
              <a:t>Skrivning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læsning</a:t>
            </a:r>
            <a:r>
              <a:rPr lang="en-GB" dirty="0"/>
              <a:t> </a:t>
            </a:r>
            <a:r>
              <a:rPr lang="en-GB" dirty="0" err="1"/>
              <a:t>af</a:t>
            </a:r>
            <a:r>
              <a:rPr lang="en-GB" dirty="0"/>
              <a:t> filer</a:t>
            </a:r>
          </a:p>
          <a:p>
            <a:pPr marL="285750" indent="-285750"/>
            <a:r>
              <a:rPr lang="en-GB" dirty="0" err="1"/>
              <a:t>Læsning</a:t>
            </a:r>
            <a:r>
              <a:rPr lang="en-GB" dirty="0"/>
              <a:t> </a:t>
            </a:r>
            <a:r>
              <a:rPr lang="en-GB" dirty="0" err="1"/>
              <a:t>fra</a:t>
            </a:r>
            <a:r>
              <a:rPr lang="en-GB" dirty="0"/>
              <a:t> </a:t>
            </a:r>
            <a:r>
              <a:rPr lang="en-GB" dirty="0" err="1"/>
              <a:t>internettet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2825014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922</Words>
  <Application>Microsoft Macintosh PowerPoint</Application>
  <PresentationFormat>Widescreen</PresentationFormat>
  <Paragraphs>149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Lucida Sans Typewriter</vt:lpstr>
      <vt:lpstr>Microsoft New Tai Lue</vt:lpstr>
      <vt:lpstr>Brugerdefineret design</vt:lpstr>
      <vt:lpstr>PowerPoint Presentation</vt:lpstr>
      <vt:lpstr>PowerPoint Presentation</vt:lpstr>
      <vt:lpstr>Konsollen</vt:lpstr>
      <vt:lpstr>Eksempel: Temperatur omregner (temp.fsx) </vt:lpstr>
      <vt:lpstr>Kommandolinieargumenter </vt:lpstr>
      <vt:lpstr>Læsning af filer </vt:lpstr>
      <vt:lpstr>Skrivning af filer </vt:lpstr>
      <vt:lpstr>Læsning fra internettet </vt:lpstr>
      <vt:lpstr>Resumé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2020-11-23T00:02:45Z</dcterms:modified>
</cp:coreProperties>
</file>